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6" r:id="rId1"/>
  </p:sldMasterIdLst>
  <p:handoutMasterIdLst>
    <p:handoutMasterId r:id="rId25"/>
  </p:handoutMasterIdLst>
  <p:sldIdLst>
    <p:sldId id="256" r:id="rId2"/>
    <p:sldId id="275" r:id="rId3"/>
    <p:sldId id="276" r:id="rId4"/>
    <p:sldId id="277" r:id="rId5"/>
    <p:sldId id="257" r:id="rId6"/>
    <p:sldId id="278" r:id="rId7"/>
    <p:sldId id="260" r:id="rId8"/>
    <p:sldId id="262" r:id="rId9"/>
    <p:sldId id="285" r:id="rId10"/>
    <p:sldId id="279" r:id="rId11"/>
    <p:sldId id="288" r:id="rId12"/>
    <p:sldId id="280" r:id="rId13"/>
    <p:sldId id="286" r:id="rId14"/>
    <p:sldId id="281" r:id="rId15"/>
    <p:sldId id="287" r:id="rId16"/>
    <p:sldId id="289" r:id="rId17"/>
    <p:sldId id="282" r:id="rId18"/>
    <p:sldId id="284" r:id="rId19"/>
    <p:sldId id="263" r:id="rId20"/>
    <p:sldId id="283" r:id="rId21"/>
    <p:sldId id="270" r:id="rId22"/>
    <p:sldId id="269" r:id="rId23"/>
    <p:sldId id="272"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1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EBF04EE-1578-4A3A-A188-22FF24F515CD}" type="datetimeFigureOut">
              <a:rPr lang="en-US" smtClean="0"/>
              <a:t>1/28/2016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83240C3-DB0A-4E12-982F-7A5222D14858}" type="slidenum">
              <a:rPr lang="en-US" smtClean="0"/>
              <a:t>‹#›</a:t>
            </a:fld>
            <a:endParaRPr lang="en-US"/>
          </a:p>
        </p:txBody>
      </p:sp>
    </p:spTree>
    <p:extLst>
      <p:ext uri="{BB962C8B-B14F-4D97-AF65-F5344CB8AC3E}">
        <p14:creationId xmlns:p14="http://schemas.microsoft.com/office/powerpoint/2010/main" val="33700722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D2E57653-3E58-4892-A7ED-712530ACC680}" type="slidenum">
              <a:rPr kumimoji="0" lang="en-US" smtClean="0"/>
              <a:pPr/>
              <a:t>‹#›</a:t>
            </a:fld>
            <a:endParaRPr kumimoji="0"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3733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9853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225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633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652473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80898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5218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7153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529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89FA36-7BD8-2B41-9756-904B9F42413F}"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5467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352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89FA36-7BD8-2B41-9756-904B9F42413F}"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445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89FA36-7BD8-2B41-9756-904B9F42413F}" type="datetimeFigureOut">
              <a:rPr lang="en-US" smtClean="0"/>
              <a:pPr/>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42EC5-AE72-1648-8C67-5244E3905409}"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677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89FA36-7BD8-2B41-9756-904B9F42413F}"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42EC5-AE72-1648-8C67-5244E3905409}"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31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FA36-7BD8-2B41-9756-904B9F42413F}"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28002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B93A9-DE17-42E8-A366-46C30944BF19}"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750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9FA36-7BD8-2B41-9756-904B9F42413F}"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42EC5-AE72-1648-8C67-5244E3905409}" type="slidenum">
              <a:rPr lang="en-US" smtClean="0"/>
              <a:pPr/>
              <a:t>‹#›</a:t>
            </a:fld>
            <a:endParaRPr lang="en-US"/>
          </a:p>
        </p:txBody>
      </p:sp>
    </p:spTree>
    <p:extLst>
      <p:ext uri="{BB962C8B-B14F-4D97-AF65-F5344CB8AC3E}">
        <p14:creationId xmlns:p14="http://schemas.microsoft.com/office/powerpoint/2010/main" val="321038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689FA36-7BD8-2B41-9756-904B9F42413F}" type="datetimeFigureOut">
              <a:rPr lang="en-US" smtClean="0"/>
              <a:pPr/>
              <a:t>1/28/2016</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9C42EC5-AE72-1648-8C67-5244E3905409}" type="slidenum">
              <a:rPr lang="en-US" smtClean="0"/>
              <a:pPr/>
              <a:t>‹#›</a:t>
            </a:fld>
            <a:endParaRPr lang="en-US"/>
          </a:p>
        </p:txBody>
      </p:sp>
    </p:spTree>
    <p:extLst>
      <p:ext uri="{BB962C8B-B14F-4D97-AF65-F5344CB8AC3E}">
        <p14:creationId xmlns:p14="http://schemas.microsoft.com/office/powerpoint/2010/main" val="3835374713"/>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 id="214748417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Anglophone West School District</a:t>
            </a:r>
            <a:r>
              <a:rPr lang="en-US" dirty="0"/>
              <a:t> </a:t>
            </a:r>
            <a:r>
              <a:rPr lang="en-US" dirty="0" smtClean="0"/>
              <a:t>Education Council</a:t>
            </a:r>
            <a:endParaRPr lang="en-US" dirty="0"/>
          </a:p>
        </p:txBody>
      </p:sp>
      <p:sp>
        <p:nvSpPr>
          <p:cNvPr id="3" name="Subtitle 2"/>
          <p:cNvSpPr>
            <a:spLocks noGrp="1"/>
          </p:cNvSpPr>
          <p:nvPr>
            <p:ph type="subTitle" idx="1"/>
          </p:nvPr>
        </p:nvSpPr>
        <p:spPr/>
        <p:txBody>
          <a:bodyPr>
            <a:normAutofit fontScale="55000" lnSpcReduction="20000"/>
          </a:bodyPr>
          <a:lstStyle/>
          <a:p>
            <a:r>
              <a:rPr lang="en-US" dirty="0" smtClean="0"/>
              <a:t>Sustainability Study – </a:t>
            </a:r>
            <a:r>
              <a:rPr lang="en-US" dirty="0" err="1" smtClean="0"/>
              <a:t>Nackawic</a:t>
            </a:r>
            <a:r>
              <a:rPr lang="en-US" dirty="0" smtClean="0"/>
              <a:t> Elementary School, </a:t>
            </a:r>
            <a:r>
              <a:rPr lang="en-US" dirty="0" err="1" smtClean="0"/>
              <a:t>Nackawic</a:t>
            </a:r>
            <a:r>
              <a:rPr lang="en-US" dirty="0" smtClean="0"/>
              <a:t> Middle School and </a:t>
            </a:r>
            <a:r>
              <a:rPr lang="en-US" dirty="0" err="1" smtClean="0"/>
              <a:t>Nackawic</a:t>
            </a:r>
            <a:r>
              <a:rPr lang="en-US" dirty="0" smtClean="0"/>
              <a:t> High School as a cluster</a:t>
            </a:r>
          </a:p>
          <a:p>
            <a:endParaRPr lang="en-US" dirty="0" smtClean="0"/>
          </a:p>
          <a:p>
            <a:r>
              <a:rPr lang="en-US" dirty="0" smtClean="0"/>
              <a:t>Executive Summary and Appendix to </a:t>
            </a:r>
          </a:p>
          <a:p>
            <a:r>
              <a:rPr lang="en-US" dirty="0" smtClean="0"/>
              <a:t>Superintendent Monitoring Report ASD-W-EL7</a:t>
            </a:r>
          </a:p>
          <a:p>
            <a:r>
              <a:rPr lang="en-US" dirty="0" smtClean="0"/>
              <a:t>January 28,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lnSpcReduction="10000"/>
          </a:bodyPr>
          <a:lstStyle/>
          <a:p>
            <a:pPr lvl="1"/>
            <a:r>
              <a:rPr lang="en-US" dirty="0"/>
              <a:t>Health and Safety and Building </a:t>
            </a:r>
            <a:r>
              <a:rPr lang="en-US" dirty="0" smtClean="0"/>
              <a:t>Assessment</a:t>
            </a:r>
          </a:p>
          <a:p>
            <a:pPr lvl="2"/>
            <a:r>
              <a:rPr lang="en-US" dirty="0" smtClean="0"/>
              <a:t>NES - built in 1967, with a major addition in 1987.  NMS – built in 1971.  NHS – built in 1967 with a major addition in 1997.</a:t>
            </a:r>
          </a:p>
          <a:p>
            <a:pPr lvl="2"/>
            <a:r>
              <a:rPr lang="en-US" dirty="0" smtClean="0"/>
              <a:t>NES and NMS buildings are safe and in acceptable condition, with varying levels of conditions for specific parts of the building.  NHS is safe, with the exception of a wing with four classrooms that is currently closed off pending a decision on necessity of keeping the wing.  This wing was damaged in a fall storm and, upon further inspection, had signs of deterioration over the long term.</a:t>
            </a:r>
          </a:p>
          <a:p>
            <a:pPr lvl="2"/>
            <a:endParaRPr lang="en-US" dirty="0"/>
          </a:p>
          <a:p>
            <a:endParaRPr lang="en-US" dirty="0"/>
          </a:p>
        </p:txBody>
      </p:sp>
    </p:spTree>
    <p:extLst>
      <p:ext uri="{BB962C8B-B14F-4D97-AF65-F5344CB8AC3E}">
        <p14:creationId xmlns:p14="http://schemas.microsoft.com/office/powerpoint/2010/main" val="4133761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a:t>Health and Safety and Building Assessment</a:t>
            </a:r>
          </a:p>
          <a:p>
            <a:pPr lvl="2"/>
            <a:r>
              <a:rPr lang="en-US" dirty="0" smtClean="0"/>
              <a:t>Capital improvement projects</a:t>
            </a:r>
            <a:r>
              <a:rPr lang="en-US" dirty="0"/>
              <a:t> </a:t>
            </a:r>
            <a:r>
              <a:rPr lang="en-US" dirty="0" smtClean="0"/>
              <a:t>for the three schools amount to the following in costs and priority:</a:t>
            </a:r>
          </a:p>
          <a:p>
            <a:pPr lvl="3"/>
            <a:r>
              <a:rPr lang="en-US" dirty="0" smtClean="0"/>
              <a:t>NES - $280 000; two at priority-2 and two at priority-3</a:t>
            </a:r>
          </a:p>
          <a:p>
            <a:pPr lvl="3"/>
            <a:r>
              <a:rPr lang="en-US" dirty="0" smtClean="0"/>
              <a:t>NMS - $630 000; one at priority-1, four at priority-2 and four at priority-3</a:t>
            </a:r>
          </a:p>
          <a:p>
            <a:pPr lvl="3"/>
            <a:r>
              <a:rPr lang="en-US" dirty="0" smtClean="0"/>
              <a:t>NHS - $2 038 000; one at priority-1, two at priority-2 and four at priority-3; these do not include the cost of repairing the damaged wing or tearing down the damaged wing.</a:t>
            </a:r>
            <a:endParaRPr lang="en-US" dirty="0"/>
          </a:p>
          <a:p>
            <a:pPr lvl="2"/>
            <a:r>
              <a:rPr lang="en-US" dirty="0" smtClean="0"/>
              <a:t>Priority-1 </a:t>
            </a:r>
            <a:r>
              <a:rPr lang="en-US" dirty="0"/>
              <a:t>is considered most urgent.</a:t>
            </a:r>
          </a:p>
          <a:p>
            <a:endParaRPr lang="en-US" dirty="0"/>
          </a:p>
        </p:txBody>
      </p:sp>
    </p:spTree>
    <p:extLst>
      <p:ext uri="{BB962C8B-B14F-4D97-AF65-F5344CB8AC3E}">
        <p14:creationId xmlns:p14="http://schemas.microsoft.com/office/powerpoint/2010/main" val="4239458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77500" lnSpcReduction="20000"/>
          </a:bodyPr>
          <a:lstStyle/>
          <a:p>
            <a:pPr lvl="1"/>
            <a:r>
              <a:rPr lang="en-US" dirty="0"/>
              <a:t>Educational Programs and </a:t>
            </a:r>
            <a:r>
              <a:rPr lang="en-US" dirty="0" smtClean="0"/>
              <a:t>Services</a:t>
            </a:r>
          </a:p>
          <a:p>
            <a:pPr lvl="2"/>
            <a:r>
              <a:rPr lang="en-US" dirty="0" err="1" smtClean="0"/>
              <a:t>Nackawic</a:t>
            </a:r>
            <a:r>
              <a:rPr lang="en-US" dirty="0" smtClean="0"/>
              <a:t> Elementary School has struggled with the Provincial Grade 2 Reading Assessment in recent years, sitting at 40% appropriate level or above in 2015.  Their performance in Grade 4 Reading was better and Grade 5 Math was up and down, when those assessments were in place.</a:t>
            </a:r>
          </a:p>
          <a:p>
            <a:pPr lvl="2"/>
            <a:r>
              <a:rPr lang="en-US" dirty="0" err="1" smtClean="0"/>
              <a:t>Nackawic</a:t>
            </a:r>
            <a:r>
              <a:rPr lang="en-US" dirty="0" smtClean="0"/>
              <a:t> Middle School had shown steady improvement in Grade 7 Reading, meeting target in 2013-14 with 91.1% successful or above.  Grade 7 </a:t>
            </a:r>
            <a:r>
              <a:rPr lang="en-US" dirty="0"/>
              <a:t>W</a:t>
            </a:r>
            <a:r>
              <a:rPr lang="en-US" dirty="0" smtClean="0"/>
              <a:t>riting results had been consistently at or above the district average.  Grade 8 Math results peaked in 2013-14 at 73.7% successful or above.</a:t>
            </a:r>
          </a:p>
          <a:p>
            <a:pPr lvl="2"/>
            <a:r>
              <a:rPr lang="en-US" dirty="0" err="1" smtClean="0"/>
              <a:t>Nackawic</a:t>
            </a:r>
            <a:r>
              <a:rPr lang="en-US" dirty="0" smtClean="0"/>
              <a:t> High School performs consistently above the district and provincial averages (less two years) for success in Grade 9 ELA Reading Assessment.  The Grade 9 ELA Writing Assessment results have been at 95% successful or above in the past two years.  The Grade 10 French Immersion Provincial Assessment scores had been declining in recent years.</a:t>
            </a:r>
          </a:p>
          <a:p>
            <a:pPr lvl="2"/>
            <a:r>
              <a:rPr lang="en-US" dirty="0" smtClean="0"/>
              <a:t>There are professional and quality staffs and administrations at the three schools that serve student learning very well.</a:t>
            </a:r>
          </a:p>
          <a:p>
            <a:endParaRPr lang="en-US" dirty="0"/>
          </a:p>
        </p:txBody>
      </p:sp>
    </p:spTree>
    <p:extLst>
      <p:ext uri="{BB962C8B-B14F-4D97-AF65-F5344CB8AC3E}">
        <p14:creationId xmlns:p14="http://schemas.microsoft.com/office/powerpoint/2010/main" val="2128479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lstStyle/>
          <a:p>
            <a:r>
              <a:rPr lang="en-US" dirty="0" smtClean="0"/>
              <a:t>Educational Programs and Services</a:t>
            </a:r>
          </a:p>
          <a:p>
            <a:pPr lvl="2"/>
            <a:r>
              <a:rPr lang="en-US" dirty="0" smtClean="0"/>
              <a:t>Class sizes in all 3 schools are not overly full, but of good size.</a:t>
            </a:r>
            <a:endParaRPr lang="en-US" dirty="0"/>
          </a:p>
          <a:p>
            <a:pPr lvl="2"/>
            <a:r>
              <a:rPr lang="en-US" dirty="0"/>
              <a:t>There </a:t>
            </a:r>
            <a:r>
              <a:rPr lang="en-US" dirty="0" smtClean="0"/>
              <a:t>are </a:t>
            </a:r>
            <a:r>
              <a:rPr lang="en-US" dirty="0"/>
              <a:t>full-sized </a:t>
            </a:r>
            <a:r>
              <a:rPr lang="en-US" dirty="0" smtClean="0"/>
              <a:t>gymnasiums in all three schools.</a:t>
            </a:r>
            <a:endParaRPr lang="en-US" dirty="0"/>
          </a:p>
          <a:p>
            <a:pPr lvl="2"/>
            <a:r>
              <a:rPr lang="en-US" dirty="0"/>
              <a:t>Many extra opportunities are available to the students with thanks to innovative staff and support from the community.</a:t>
            </a:r>
          </a:p>
          <a:p>
            <a:pPr lvl="2"/>
            <a:r>
              <a:rPr lang="en-US" dirty="0"/>
              <a:t>Students provided a variety of feedback through Tell Them From Me Surveys (Grades 4 </a:t>
            </a:r>
            <a:r>
              <a:rPr lang="en-US" dirty="0" smtClean="0"/>
              <a:t>thru 12) </a:t>
            </a:r>
            <a:r>
              <a:rPr lang="en-US" dirty="0"/>
              <a:t>and in the Public Consultation Meeting #</a:t>
            </a:r>
            <a:r>
              <a:rPr lang="en-US" dirty="0" smtClean="0"/>
              <a:t>2.</a:t>
            </a:r>
            <a:endParaRPr lang="en-US" dirty="0"/>
          </a:p>
          <a:p>
            <a:endParaRPr lang="en-US" dirty="0"/>
          </a:p>
        </p:txBody>
      </p:sp>
    </p:spTree>
    <p:extLst>
      <p:ext uri="{BB962C8B-B14F-4D97-AF65-F5344CB8AC3E}">
        <p14:creationId xmlns:p14="http://schemas.microsoft.com/office/powerpoint/2010/main" val="3742554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a:bodyPr>
          <a:lstStyle/>
          <a:p>
            <a:pPr lvl="1"/>
            <a:r>
              <a:rPr lang="en-US" dirty="0" smtClean="0"/>
              <a:t>Transportation</a:t>
            </a:r>
          </a:p>
          <a:p>
            <a:pPr lvl="2"/>
            <a:r>
              <a:rPr lang="en-US" dirty="0" smtClean="0"/>
              <a:t>The impact on transportation changes is negligible in this study.</a:t>
            </a:r>
          </a:p>
          <a:p>
            <a:pPr lvl="2"/>
            <a:r>
              <a:rPr lang="en-US" dirty="0" smtClean="0"/>
              <a:t>Many students live within walking distance of the schools and those that travel by bus get home at 4:10PM, at the latest.</a:t>
            </a:r>
          </a:p>
          <a:p>
            <a:pPr lvl="2"/>
            <a:r>
              <a:rPr lang="en-US" dirty="0" smtClean="0"/>
              <a:t>The average bus ride is 28 minutes for the elementary, 32 minutes for the middle school and 34 minutes for the high school.</a:t>
            </a:r>
            <a:endParaRPr lang="en-US" dirty="0"/>
          </a:p>
          <a:p>
            <a:endParaRPr lang="en-US" dirty="0"/>
          </a:p>
        </p:txBody>
      </p:sp>
    </p:spTree>
    <p:extLst>
      <p:ext uri="{BB962C8B-B14F-4D97-AF65-F5344CB8AC3E}">
        <p14:creationId xmlns:p14="http://schemas.microsoft.com/office/powerpoint/2010/main" val="2012028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lnSpcReduction="10000"/>
          </a:bodyPr>
          <a:lstStyle/>
          <a:p>
            <a:pPr lvl="1"/>
            <a:r>
              <a:rPr lang="en-US" dirty="0"/>
              <a:t>Finances</a:t>
            </a:r>
          </a:p>
          <a:p>
            <a:pPr lvl="2"/>
            <a:r>
              <a:rPr lang="en-US" dirty="0"/>
              <a:t>N</a:t>
            </a:r>
            <a:r>
              <a:rPr lang="en-US" dirty="0" smtClean="0"/>
              <a:t>ES </a:t>
            </a:r>
            <a:r>
              <a:rPr lang="en-US" dirty="0"/>
              <a:t>utility costs are estimated at </a:t>
            </a:r>
            <a:r>
              <a:rPr lang="en-US" dirty="0" smtClean="0"/>
              <a:t>$26.23 </a:t>
            </a:r>
            <a:r>
              <a:rPr lang="en-US" dirty="0"/>
              <a:t>per square meter (average is $29.20 for elementary </a:t>
            </a:r>
            <a:r>
              <a:rPr lang="en-US" dirty="0" smtClean="0"/>
              <a:t>schools</a:t>
            </a:r>
            <a:r>
              <a:rPr lang="en-US" dirty="0"/>
              <a:t>) and </a:t>
            </a:r>
            <a:r>
              <a:rPr lang="en-US" dirty="0" smtClean="0"/>
              <a:t>$372.55 </a:t>
            </a:r>
            <a:r>
              <a:rPr lang="en-US" dirty="0"/>
              <a:t>per student (average is $480.35 per </a:t>
            </a:r>
            <a:r>
              <a:rPr lang="en-US" dirty="0" smtClean="0"/>
              <a:t>student for elementary schools).</a:t>
            </a:r>
          </a:p>
          <a:p>
            <a:pPr lvl="2"/>
            <a:r>
              <a:rPr lang="en-US" dirty="0" smtClean="0"/>
              <a:t>NMS </a:t>
            </a:r>
            <a:r>
              <a:rPr lang="en-US" dirty="0"/>
              <a:t>utility costs are estimated at </a:t>
            </a:r>
            <a:r>
              <a:rPr lang="en-US" dirty="0" smtClean="0"/>
              <a:t>$18.55 </a:t>
            </a:r>
            <a:r>
              <a:rPr lang="en-US" dirty="0"/>
              <a:t>per square meter (average is </a:t>
            </a:r>
            <a:r>
              <a:rPr lang="en-US" dirty="0" smtClean="0"/>
              <a:t>$26.34 </a:t>
            </a:r>
            <a:r>
              <a:rPr lang="en-US" dirty="0"/>
              <a:t>for </a:t>
            </a:r>
            <a:r>
              <a:rPr lang="en-US" dirty="0" smtClean="0"/>
              <a:t>middle </a:t>
            </a:r>
            <a:r>
              <a:rPr lang="en-US" dirty="0"/>
              <a:t>schools) and </a:t>
            </a:r>
            <a:r>
              <a:rPr lang="en-US" dirty="0" smtClean="0"/>
              <a:t>$724.82 </a:t>
            </a:r>
            <a:r>
              <a:rPr lang="en-US" dirty="0"/>
              <a:t>per student (average is </a:t>
            </a:r>
            <a:r>
              <a:rPr lang="en-US" dirty="0" smtClean="0"/>
              <a:t>$701.12 </a:t>
            </a:r>
            <a:r>
              <a:rPr lang="en-US" dirty="0"/>
              <a:t>per student for </a:t>
            </a:r>
            <a:r>
              <a:rPr lang="en-US" dirty="0" smtClean="0"/>
              <a:t>middle </a:t>
            </a:r>
            <a:r>
              <a:rPr lang="en-US" dirty="0"/>
              <a:t>schools</a:t>
            </a:r>
            <a:r>
              <a:rPr lang="en-US" dirty="0" smtClean="0"/>
              <a:t>).</a:t>
            </a:r>
          </a:p>
          <a:p>
            <a:pPr lvl="2"/>
            <a:r>
              <a:rPr lang="en-US" dirty="0" smtClean="0"/>
              <a:t>NHS </a:t>
            </a:r>
            <a:r>
              <a:rPr lang="en-US" dirty="0"/>
              <a:t>utility costs are estimated at $</a:t>
            </a:r>
            <a:r>
              <a:rPr lang="en-US" dirty="0" smtClean="0"/>
              <a:t>23.59 </a:t>
            </a:r>
            <a:r>
              <a:rPr lang="en-US" dirty="0"/>
              <a:t>per square meter (average is </a:t>
            </a:r>
            <a:r>
              <a:rPr lang="en-US" dirty="0" smtClean="0"/>
              <a:t>$25.41 </a:t>
            </a:r>
            <a:r>
              <a:rPr lang="en-US" dirty="0"/>
              <a:t>for </a:t>
            </a:r>
            <a:r>
              <a:rPr lang="en-US" dirty="0" smtClean="0"/>
              <a:t>high </a:t>
            </a:r>
            <a:r>
              <a:rPr lang="en-US" dirty="0"/>
              <a:t>schools) and </a:t>
            </a:r>
            <a:r>
              <a:rPr lang="en-US" dirty="0" smtClean="0"/>
              <a:t>$641.74 </a:t>
            </a:r>
            <a:r>
              <a:rPr lang="en-US" dirty="0"/>
              <a:t>per student (average is </a:t>
            </a:r>
            <a:r>
              <a:rPr lang="en-US" dirty="0" smtClean="0"/>
              <a:t>$585.21 </a:t>
            </a:r>
            <a:r>
              <a:rPr lang="en-US" dirty="0"/>
              <a:t>per student for </a:t>
            </a:r>
            <a:r>
              <a:rPr lang="en-US" dirty="0" smtClean="0"/>
              <a:t>high </a:t>
            </a:r>
            <a:r>
              <a:rPr lang="en-US" dirty="0"/>
              <a:t>schools).</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237537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62500" lnSpcReduction="20000"/>
          </a:bodyPr>
          <a:lstStyle/>
          <a:p>
            <a:pPr lvl="1"/>
            <a:r>
              <a:rPr lang="en-US" sz="1900" dirty="0" smtClean="0"/>
              <a:t>Finances</a:t>
            </a:r>
            <a:endParaRPr lang="en-US" sz="1900" dirty="0"/>
          </a:p>
          <a:p>
            <a:pPr lvl="2"/>
            <a:r>
              <a:rPr lang="en-US" sz="1900" dirty="0"/>
              <a:t>Projected savings should </a:t>
            </a:r>
            <a:r>
              <a:rPr lang="en-US" sz="1900" dirty="0" smtClean="0"/>
              <a:t>NMS </a:t>
            </a:r>
            <a:r>
              <a:rPr lang="en-US" sz="1900" dirty="0"/>
              <a:t>move to </a:t>
            </a:r>
            <a:r>
              <a:rPr lang="en-US" sz="1900" dirty="0" smtClean="0"/>
              <a:t>NHS </a:t>
            </a:r>
            <a:r>
              <a:rPr lang="en-US" sz="1900" dirty="0"/>
              <a:t>would be </a:t>
            </a:r>
            <a:r>
              <a:rPr lang="en-US" sz="1900" dirty="0" smtClean="0"/>
              <a:t>$260 578 annually</a:t>
            </a:r>
            <a:r>
              <a:rPr lang="en-US" sz="1900" dirty="0"/>
              <a:t>, with a one time capital avoidance of </a:t>
            </a:r>
            <a:r>
              <a:rPr lang="en-US" sz="1900" dirty="0" smtClean="0"/>
              <a:t>$630 000 and one </a:t>
            </a:r>
            <a:r>
              <a:rPr lang="en-US" sz="1900" dirty="0"/>
              <a:t>time </a:t>
            </a:r>
            <a:r>
              <a:rPr lang="en-US" sz="1900" dirty="0" smtClean="0"/>
              <a:t>costs in the vicinity of $1 million, not including the damaged wing repairs or removal.</a:t>
            </a:r>
          </a:p>
          <a:p>
            <a:pPr lvl="2"/>
            <a:r>
              <a:rPr lang="en-US" sz="1900" dirty="0"/>
              <a:t>Projected savings should </a:t>
            </a:r>
            <a:r>
              <a:rPr lang="en-US" sz="1900" dirty="0" smtClean="0"/>
              <a:t>NES </a:t>
            </a:r>
            <a:r>
              <a:rPr lang="en-US" sz="1900" dirty="0"/>
              <a:t>move to NMS </a:t>
            </a:r>
            <a:r>
              <a:rPr lang="en-US" sz="1900" dirty="0" smtClean="0"/>
              <a:t>(without Millville) would </a:t>
            </a:r>
            <a:r>
              <a:rPr lang="en-US" sz="1900" dirty="0"/>
              <a:t>be </a:t>
            </a:r>
            <a:r>
              <a:rPr lang="en-US" sz="1900" dirty="0" smtClean="0"/>
              <a:t>$171 714 annually</a:t>
            </a:r>
            <a:r>
              <a:rPr lang="en-US" sz="1900" dirty="0"/>
              <a:t>, with a one time capital avoidance of </a:t>
            </a:r>
            <a:r>
              <a:rPr lang="en-US" sz="1900" dirty="0" smtClean="0"/>
              <a:t>$280 000 </a:t>
            </a:r>
            <a:r>
              <a:rPr lang="en-US" sz="1900" dirty="0"/>
              <a:t>and a one time anticipated cost of $</a:t>
            </a:r>
            <a:r>
              <a:rPr lang="en-US" sz="1900" dirty="0" smtClean="0"/>
              <a:t>115 400 </a:t>
            </a:r>
            <a:r>
              <a:rPr lang="en-US" sz="1900" dirty="0"/>
              <a:t>(building/grounds modifications and </a:t>
            </a:r>
            <a:r>
              <a:rPr lang="en-US" sz="1900" dirty="0" smtClean="0"/>
              <a:t>without a modular classrooms and sub-dividing a larger room) </a:t>
            </a:r>
            <a:r>
              <a:rPr lang="en-US" sz="1900" dirty="0"/>
              <a:t>to </a:t>
            </a:r>
            <a:r>
              <a:rPr lang="en-US" sz="1900" dirty="0" smtClean="0"/>
              <a:t>$235 400 </a:t>
            </a:r>
            <a:r>
              <a:rPr lang="en-US" sz="1900" dirty="0"/>
              <a:t>(building/grounds </a:t>
            </a:r>
            <a:r>
              <a:rPr lang="en-US" sz="1900" dirty="0" smtClean="0"/>
              <a:t>modifications </a:t>
            </a:r>
            <a:r>
              <a:rPr lang="en-US" sz="1900" dirty="0"/>
              <a:t>and </a:t>
            </a:r>
            <a:r>
              <a:rPr lang="en-US" sz="1900" dirty="0" smtClean="0"/>
              <a:t>one </a:t>
            </a:r>
            <a:r>
              <a:rPr lang="en-US" sz="1900" dirty="0"/>
              <a:t>modular </a:t>
            </a:r>
            <a:r>
              <a:rPr lang="en-US" sz="1900" dirty="0" smtClean="0"/>
              <a:t>classroom) </a:t>
            </a:r>
            <a:r>
              <a:rPr lang="en-US" sz="1900" dirty="0"/>
              <a:t>to several hundred thousand dollars more if a permanent expansion is suggested.  </a:t>
            </a:r>
          </a:p>
          <a:p>
            <a:pPr lvl="2"/>
            <a:r>
              <a:rPr lang="en-US" sz="1900" dirty="0"/>
              <a:t>Projected savings should N</a:t>
            </a:r>
            <a:r>
              <a:rPr lang="en-US" sz="1900" dirty="0" smtClean="0"/>
              <a:t>ES </a:t>
            </a:r>
            <a:r>
              <a:rPr lang="en-US" sz="1900" dirty="0"/>
              <a:t>move to NMS with </a:t>
            </a:r>
            <a:r>
              <a:rPr lang="en-US" sz="1900" dirty="0" smtClean="0"/>
              <a:t>MES </a:t>
            </a:r>
            <a:r>
              <a:rPr lang="en-US" sz="1900" dirty="0"/>
              <a:t>would be $440 126 annually, with a one time capital avoidance of $1 116 900 (two buildings closing) and a one time anticipated cost of $118 700 (building/grounds modifications and </a:t>
            </a:r>
            <a:r>
              <a:rPr lang="en-US" sz="1900" dirty="0" smtClean="0"/>
              <a:t>without </a:t>
            </a:r>
            <a:r>
              <a:rPr lang="en-US" sz="1900" dirty="0"/>
              <a:t>modular </a:t>
            </a:r>
            <a:r>
              <a:rPr lang="en-US" sz="1900" dirty="0" smtClean="0"/>
              <a:t>classrooms, sub-dividing a larger room) </a:t>
            </a:r>
            <a:r>
              <a:rPr lang="en-US" sz="1900" dirty="0"/>
              <a:t>to $253 700 (building/grounds  modifications and </a:t>
            </a:r>
            <a:r>
              <a:rPr lang="en-US" sz="1900" dirty="0" smtClean="0"/>
              <a:t>one </a:t>
            </a:r>
            <a:r>
              <a:rPr lang="en-US" sz="1900" dirty="0"/>
              <a:t>modular </a:t>
            </a:r>
            <a:r>
              <a:rPr lang="en-US" sz="1900" dirty="0" smtClean="0"/>
              <a:t>classroom) </a:t>
            </a:r>
            <a:r>
              <a:rPr lang="en-US" sz="1900" dirty="0"/>
              <a:t>to several hundred thousand dollars more if a permanent expansion is suggested.  </a:t>
            </a:r>
          </a:p>
          <a:p>
            <a:pPr lvl="2"/>
            <a:r>
              <a:rPr lang="en-US" sz="1900" dirty="0"/>
              <a:t>It is noted that these projections included enrolment as is (with the out of catchment students) and for priority 1, 2 and 3 capital projects.</a:t>
            </a:r>
          </a:p>
          <a:p>
            <a:endParaRPr lang="en-US" dirty="0"/>
          </a:p>
        </p:txBody>
      </p:sp>
    </p:spTree>
    <p:extLst>
      <p:ext uri="{BB962C8B-B14F-4D97-AF65-F5344CB8AC3E}">
        <p14:creationId xmlns:p14="http://schemas.microsoft.com/office/powerpoint/2010/main" val="2256725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a:t>
            </a:r>
            <a:r>
              <a:rPr lang="en-US" sz="2800" dirty="0" smtClean="0"/>
              <a:t>Fairness – Public Meeting #1</a:t>
            </a:r>
            <a:endParaRPr lang="en-US" sz="2800" dirty="0"/>
          </a:p>
        </p:txBody>
      </p:sp>
      <p:sp>
        <p:nvSpPr>
          <p:cNvPr id="3" name="Content Placeholder 2"/>
          <p:cNvSpPr>
            <a:spLocks noGrp="1"/>
          </p:cNvSpPr>
          <p:nvPr>
            <p:ph idx="1"/>
          </p:nvPr>
        </p:nvSpPr>
        <p:spPr/>
        <p:txBody>
          <a:bodyPr>
            <a:normAutofit fontScale="85000" lnSpcReduction="10000"/>
          </a:bodyPr>
          <a:lstStyle/>
          <a:p>
            <a:pPr lvl="1"/>
            <a:r>
              <a:rPr lang="en-US" dirty="0" smtClean="0"/>
              <a:t>Impact on the Local Community</a:t>
            </a:r>
          </a:p>
          <a:p>
            <a:pPr lvl="2"/>
            <a:r>
              <a:rPr lang="en-US" dirty="0"/>
              <a:t>A move </a:t>
            </a:r>
            <a:r>
              <a:rPr lang="en-US" dirty="0" smtClean="0"/>
              <a:t>within </a:t>
            </a:r>
            <a:r>
              <a:rPr lang="en-US" dirty="0" err="1" smtClean="0"/>
              <a:t>Nackawic</a:t>
            </a:r>
            <a:r>
              <a:rPr lang="en-US" dirty="0" smtClean="0"/>
              <a:t> would </a:t>
            </a:r>
            <a:r>
              <a:rPr lang="en-US" dirty="0"/>
              <a:t>keep all current K-12 </a:t>
            </a:r>
            <a:r>
              <a:rPr lang="en-US" dirty="0" err="1" smtClean="0"/>
              <a:t>Nackawic</a:t>
            </a:r>
            <a:r>
              <a:rPr lang="en-US" dirty="0" smtClean="0"/>
              <a:t> </a:t>
            </a:r>
            <a:r>
              <a:rPr lang="en-US" dirty="0"/>
              <a:t>zoned students in the </a:t>
            </a:r>
            <a:r>
              <a:rPr lang="en-US" dirty="0" smtClean="0"/>
              <a:t>Town </a:t>
            </a:r>
            <a:r>
              <a:rPr lang="en-US" dirty="0"/>
              <a:t>of </a:t>
            </a:r>
            <a:r>
              <a:rPr lang="en-US" dirty="0" err="1" smtClean="0"/>
              <a:t>Nackawic</a:t>
            </a:r>
            <a:r>
              <a:rPr lang="en-US" dirty="0" smtClean="0"/>
              <a:t> </a:t>
            </a:r>
            <a:r>
              <a:rPr lang="en-US" dirty="0"/>
              <a:t>for their </a:t>
            </a:r>
            <a:r>
              <a:rPr lang="en-US" dirty="0" smtClean="0"/>
              <a:t>schooling, simply in two schools as opposed to three.</a:t>
            </a:r>
            <a:endParaRPr lang="en-US" dirty="0"/>
          </a:p>
          <a:p>
            <a:pPr lvl="2"/>
            <a:r>
              <a:rPr lang="en-US" dirty="0"/>
              <a:t>The Elementary School property is well positioned for young children with its playground area; likewise, the </a:t>
            </a:r>
            <a:r>
              <a:rPr lang="en-US" dirty="0" smtClean="0"/>
              <a:t>Middle School doesn’t have sufficient playground equipment for an elementary population.</a:t>
            </a:r>
            <a:endParaRPr lang="en-US" dirty="0"/>
          </a:p>
          <a:p>
            <a:pPr lvl="2"/>
            <a:r>
              <a:rPr lang="en-US" dirty="0"/>
              <a:t>A strong sense of community in relation to the </a:t>
            </a:r>
            <a:r>
              <a:rPr lang="en-US" dirty="0" smtClean="0"/>
              <a:t>Elementary, Middle and High Schools </a:t>
            </a:r>
            <a:r>
              <a:rPr lang="en-US" dirty="0"/>
              <a:t>is </a:t>
            </a:r>
            <a:r>
              <a:rPr lang="en-US" dirty="0" smtClean="0"/>
              <a:t>evident.</a:t>
            </a:r>
            <a:endParaRPr lang="en-US" dirty="0"/>
          </a:p>
          <a:p>
            <a:pPr lvl="2"/>
            <a:r>
              <a:rPr lang="en-US" dirty="0" err="1" smtClean="0"/>
              <a:t>Nackawic</a:t>
            </a:r>
            <a:r>
              <a:rPr lang="en-US" dirty="0" smtClean="0"/>
              <a:t> Middle School has started using its vacant space strategically through community use of schools agreements; they currently house the Town of </a:t>
            </a:r>
            <a:r>
              <a:rPr lang="en-US" dirty="0" err="1" smtClean="0"/>
              <a:t>Nackawic</a:t>
            </a:r>
            <a:r>
              <a:rPr lang="en-US" dirty="0" smtClean="0"/>
              <a:t> office.  This relationship would no longer be available should any of the scenarios proceed.</a:t>
            </a:r>
            <a:endParaRPr lang="en-US" dirty="0"/>
          </a:p>
          <a:p>
            <a:pPr lvl="1"/>
            <a:endParaRPr lang="en-US" dirty="0"/>
          </a:p>
          <a:p>
            <a:endParaRPr lang="en-US" dirty="0"/>
          </a:p>
        </p:txBody>
      </p:sp>
    </p:spTree>
    <p:extLst>
      <p:ext uri="{BB962C8B-B14F-4D97-AF65-F5344CB8AC3E}">
        <p14:creationId xmlns:p14="http://schemas.microsoft.com/office/powerpoint/2010/main" val="56853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62500" lnSpcReduction="20000"/>
          </a:bodyPr>
          <a:lstStyle/>
          <a:p>
            <a:pPr lvl="1"/>
            <a:r>
              <a:rPr lang="en-US" dirty="0"/>
              <a:t>Impact on Other Schools</a:t>
            </a:r>
          </a:p>
          <a:p>
            <a:pPr lvl="2"/>
            <a:r>
              <a:rPr lang="en-US" dirty="0" err="1"/>
              <a:t>Nackawic</a:t>
            </a:r>
            <a:r>
              <a:rPr lang="en-US" dirty="0"/>
              <a:t> </a:t>
            </a:r>
            <a:r>
              <a:rPr lang="en-US" dirty="0" smtClean="0"/>
              <a:t>High </a:t>
            </a:r>
            <a:r>
              <a:rPr lang="en-US" dirty="0"/>
              <a:t>School could welcome </a:t>
            </a:r>
            <a:r>
              <a:rPr lang="en-US" dirty="0" err="1" smtClean="0"/>
              <a:t>Nackawic</a:t>
            </a:r>
            <a:r>
              <a:rPr lang="en-US" dirty="0" smtClean="0"/>
              <a:t> Middle Schools </a:t>
            </a:r>
            <a:r>
              <a:rPr lang="en-US" dirty="0"/>
              <a:t>students </a:t>
            </a:r>
            <a:r>
              <a:rPr lang="en-US" dirty="0" smtClean="0"/>
              <a:t>only with considerable construction and renovations.  6-12 scenarios work elsewhere in the district and province.</a:t>
            </a:r>
            <a:endParaRPr lang="en-US" dirty="0"/>
          </a:p>
          <a:p>
            <a:pPr lvl="2"/>
            <a:r>
              <a:rPr lang="en-US" dirty="0" err="1"/>
              <a:t>Nackawic</a:t>
            </a:r>
            <a:r>
              <a:rPr lang="en-US" dirty="0"/>
              <a:t> Middle School would require considerable facility upgrades to accommodate new students from </a:t>
            </a:r>
            <a:r>
              <a:rPr lang="en-US" dirty="0" err="1"/>
              <a:t>Nackawic</a:t>
            </a:r>
            <a:r>
              <a:rPr lang="en-US" dirty="0"/>
              <a:t> Elementary School </a:t>
            </a:r>
            <a:r>
              <a:rPr lang="en-US" dirty="0" smtClean="0"/>
              <a:t>and/or </a:t>
            </a:r>
            <a:r>
              <a:rPr lang="en-US" dirty="0"/>
              <a:t>Millville Elementary School and would lose their new relationships with community use of schools agreements</a:t>
            </a:r>
            <a:r>
              <a:rPr lang="en-US" dirty="0" smtClean="0"/>
              <a:t>.  Enhancements to the playground would also be required.  K-8 scenarios work elsewhere in the district and province.</a:t>
            </a:r>
            <a:endParaRPr lang="en-US" dirty="0"/>
          </a:p>
          <a:p>
            <a:pPr lvl="2"/>
            <a:r>
              <a:rPr lang="en-US" dirty="0"/>
              <a:t>In all three schools, there are professional and caring staff who would help ease any transition that may occur.</a:t>
            </a:r>
          </a:p>
          <a:p>
            <a:pPr lvl="1"/>
            <a:r>
              <a:rPr lang="en-US" dirty="0"/>
              <a:t>Economic Development</a:t>
            </a:r>
          </a:p>
          <a:p>
            <a:pPr lvl="2"/>
            <a:r>
              <a:rPr lang="en-US" dirty="0" err="1" smtClean="0"/>
              <a:t>Nackawic</a:t>
            </a:r>
            <a:r>
              <a:rPr lang="en-US" dirty="0" smtClean="0"/>
              <a:t> </a:t>
            </a:r>
            <a:r>
              <a:rPr lang="en-US" dirty="0"/>
              <a:t>is </a:t>
            </a:r>
            <a:r>
              <a:rPr lang="en-US" dirty="0" smtClean="0"/>
              <a:t>a Town with </a:t>
            </a:r>
            <a:r>
              <a:rPr lang="en-US" dirty="0"/>
              <a:t>Mayor and Council; the Mayor was active in the sustainability study.</a:t>
            </a:r>
          </a:p>
          <a:p>
            <a:pPr lvl="2"/>
            <a:r>
              <a:rPr lang="en-US" dirty="0"/>
              <a:t>There are a variety of small business, service groups and churches in the community</a:t>
            </a:r>
            <a:r>
              <a:rPr lang="en-US" dirty="0" smtClean="0"/>
              <a:t>.  AV </a:t>
            </a:r>
            <a:r>
              <a:rPr lang="en-US" dirty="0" err="1" smtClean="0"/>
              <a:t>Nackawic</a:t>
            </a:r>
            <a:r>
              <a:rPr lang="en-US" dirty="0" smtClean="0"/>
              <a:t> is a large scale employer in town and poised for staff renewal due to impending retirements and company growth; AV foresees great potential for young families in the future and is a strong proponent for status quo.  They were active and cooperative throughout the study.</a:t>
            </a:r>
            <a:endParaRPr lang="en-US" dirty="0"/>
          </a:p>
          <a:p>
            <a:pPr lvl="2"/>
            <a:r>
              <a:rPr lang="en-US" dirty="0"/>
              <a:t>The potential of new families moving to </a:t>
            </a:r>
            <a:r>
              <a:rPr lang="en-US" dirty="0" err="1" smtClean="0"/>
              <a:t>Nackawic</a:t>
            </a:r>
            <a:r>
              <a:rPr lang="en-US" dirty="0" smtClean="0"/>
              <a:t> </a:t>
            </a:r>
            <a:r>
              <a:rPr lang="en-US" dirty="0"/>
              <a:t>as a result of the proposed Sisson Mine Project was presented.</a:t>
            </a:r>
          </a:p>
        </p:txBody>
      </p:sp>
    </p:spTree>
    <p:extLst>
      <p:ext uri="{BB962C8B-B14F-4D97-AF65-F5344CB8AC3E}">
        <p14:creationId xmlns:p14="http://schemas.microsoft.com/office/powerpoint/2010/main" val="2590892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091" y="781987"/>
            <a:ext cx="6798734" cy="1303867"/>
          </a:xfrm>
        </p:spPr>
        <p:txBody>
          <a:bodyPr>
            <a:normAutofit/>
          </a:bodyPr>
          <a:lstStyle/>
          <a:p>
            <a:r>
              <a:rPr lang="en-US" sz="2800" dirty="0"/>
              <a:t>Public Consultation and Application of Procedural Fairness – Public Meeting </a:t>
            </a:r>
            <a:r>
              <a:rPr lang="en-US" sz="2800" dirty="0" smtClean="0"/>
              <a:t>#2</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a:t>The </a:t>
            </a:r>
            <a:r>
              <a:rPr lang="en-US" dirty="0" smtClean="0"/>
              <a:t>second </a:t>
            </a:r>
            <a:r>
              <a:rPr lang="en-US" dirty="0"/>
              <a:t>public meeting in this study was held at </a:t>
            </a:r>
            <a:r>
              <a:rPr lang="en-US" dirty="0" err="1" smtClean="0"/>
              <a:t>Nackawic</a:t>
            </a:r>
            <a:r>
              <a:rPr lang="en-US" dirty="0" smtClean="0"/>
              <a:t> </a:t>
            </a:r>
            <a:r>
              <a:rPr lang="en-US" dirty="0"/>
              <a:t>Elementary School on </a:t>
            </a:r>
            <a:r>
              <a:rPr lang="en-US" dirty="0" smtClean="0"/>
              <a:t>January 7, 2016.  </a:t>
            </a:r>
            <a:r>
              <a:rPr lang="en-US" dirty="0"/>
              <a:t>Approximately </a:t>
            </a:r>
            <a:r>
              <a:rPr lang="en-US" dirty="0" smtClean="0"/>
              <a:t>131 </a:t>
            </a:r>
            <a:r>
              <a:rPr lang="en-US" dirty="0"/>
              <a:t>members of the community attended</a:t>
            </a:r>
            <a:r>
              <a:rPr lang="en-US" dirty="0" smtClean="0"/>
              <a:t>.  The meeting had been rescheduled twice; once at the request of DEC and a second time due to the weather.</a:t>
            </a:r>
          </a:p>
          <a:p>
            <a:r>
              <a:rPr lang="en-US" dirty="0" smtClean="0"/>
              <a:t>Leadership from the three PSSCs, the Village Council, the Public Library and AV </a:t>
            </a:r>
            <a:r>
              <a:rPr lang="en-US" dirty="0" err="1" smtClean="0"/>
              <a:t>Nackawic</a:t>
            </a:r>
            <a:r>
              <a:rPr lang="en-US" dirty="0" smtClean="0"/>
              <a:t> presented to the public, district staff and the DEC.  These presentations touched on a variety of the eight criteria outline in Policy 409.  Students also presented.  Letters of support for status quo and videos were also shared.  In fact, the overall theme of the evening was to encourage a vote for status quo.  Major concerns centered around space utilization, loss of the opportunity to learn in their elementary, middle and high school configurations and the strong potential for community growth.  The presentations also focused on the many successes at the schools, including good community relationships and buildings </a:t>
            </a:r>
            <a:r>
              <a:rPr lang="en-US" smtClean="0"/>
              <a:t>that are in </a:t>
            </a:r>
            <a:r>
              <a:rPr lang="en-US" dirty="0" smtClean="0"/>
              <a:t>satisfactory condition (not including the damaged wing of the high school).  The community expressed a concern for decreased economic viability should the school close, in particular with the anticipated recruitment of young families for employment at AV </a:t>
            </a:r>
            <a:r>
              <a:rPr lang="en-US" dirty="0" err="1" smtClean="0"/>
              <a:t>Nackawic</a:t>
            </a:r>
            <a:r>
              <a:rPr lang="en-US" dirty="0" smtClean="0"/>
              <a:t>.</a:t>
            </a:r>
            <a:endParaRPr lang="en-US" dirty="0"/>
          </a:p>
          <a:p>
            <a:r>
              <a:rPr lang="en-US" dirty="0" smtClean="0"/>
              <a:t>These presentations, </a:t>
            </a:r>
            <a:r>
              <a:rPr lang="en-US" dirty="0"/>
              <a:t>an agenda, notes for the meeting and an audio file of the meeting were made public through a district website section dedicated to the study</a:t>
            </a:r>
            <a:r>
              <a:rPr lang="en-US" dirty="0" smtClean="0"/>
              <a:t>.  They are all included in the final report.</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Sustainability </a:t>
            </a:r>
            <a:r>
              <a:rPr lang="en-US" dirty="0"/>
              <a:t>S</a:t>
            </a:r>
            <a:r>
              <a:rPr lang="en-US" dirty="0" smtClean="0"/>
              <a:t>tudy for </a:t>
            </a:r>
            <a:r>
              <a:rPr lang="en-US" dirty="0" err="1" smtClean="0"/>
              <a:t>Nackawic</a:t>
            </a:r>
            <a:r>
              <a:rPr lang="en-US" dirty="0" smtClean="0"/>
              <a:t> Elementary School, </a:t>
            </a:r>
            <a:r>
              <a:rPr lang="en-US" dirty="0" err="1" smtClean="0"/>
              <a:t>Nackawic</a:t>
            </a:r>
            <a:r>
              <a:rPr lang="en-US" dirty="0" smtClean="0"/>
              <a:t> Middle School and </a:t>
            </a:r>
            <a:r>
              <a:rPr lang="en-US" dirty="0" err="1" smtClean="0"/>
              <a:t>Nackawic</a:t>
            </a:r>
            <a:r>
              <a:rPr lang="en-US" dirty="0" smtClean="0"/>
              <a:t> High School, as a cluster, was initiated by a motion of the District Education Council (DEC) on May 21, 2015, at the regularly scheduled public DEC meeting.  The Council, Superintendent and relevant staff coordinated the study that followed the process as outlined in Provincial Policy 409:  Multi-year School Infrastructure Planning, Sections 6.4 and 6.5.</a:t>
            </a:r>
          </a:p>
          <a:p>
            <a:r>
              <a:rPr lang="en-US" dirty="0" smtClean="0"/>
              <a:t>None of the schools were considered a “triggered school” under Policy 409, although the Functional Capacity of </a:t>
            </a:r>
            <a:r>
              <a:rPr lang="en-US" dirty="0" err="1" smtClean="0"/>
              <a:t>Nackawic</a:t>
            </a:r>
            <a:r>
              <a:rPr lang="en-US" dirty="0" smtClean="0"/>
              <a:t> Middle School is 29.8% with September 30, 2015, enrolment numbers.</a:t>
            </a:r>
            <a:endParaRPr lang="en-US" dirty="0"/>
          </a:p>
        </p:txBody>
      </p:sp>
    </p:spTree>
    <p:extLst>
      <p:ext uri="{BB962C8B-B14F-4D97-AF65-F5344CB8AC3E}">
        <p14:creationId xmlns:p14="http://schemas.microsoft.com/office/powerpoint/2010/main" val="1463996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a:t>
            </a:r>
            <a:r>
              <a:rPr lang="en-US" sz="2800" dirty="0" smtClean="0"/>
              <a:t>Opportunities to Engage</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smtClean="0"/>
              <a:t>Stakeholders within the community were engaged in a variety of ways.</a:t>
            </a:r>
          </a:p>
          <a:p>
            <a:r>
              <a:rPr lang="en-US" dirty="0" smtClean="0"/>
              <a:t>PSSC leadership played an active role in communication with the district and organization of relevant feedback to district staff and the Council.</a:t>
            </a:r>
          </a:p>
          <a:p>
            <a:r>
              <a:rPr lang="en-US" dirty="0" smtClean="0"/>
              <a:t>An online discussion board was active and regularly monitored; a transcript of the conversation is included in the final report.  The discussion board was located on an active website specific to the study and home to the relevant documentation now taking shape in the form of a final report.  This report will remain public.</a:t>
            </a:r>
          </a:p>
          <a:p>
            <a:r>
              <a:rPr lang="en-US" dirty="0" smtClean="0"/>
              <a:t>Letters, emails and phone calls were also suitable means of communication outside the public meetings.</a:t>
            </a:r>
          </a:p>
          <a:p>
            <a:r>
              <a:rPr lang="en-US" dirty="0" smtClean="0"/>
              <a:t>The superintendent met with Town Council and offered to meet with PSSCs as a part of engagement in the study.</a:t>
            </a:r>
          </a:p>
          <a:p>
            <a:r>
              <a:rPr lang="en-US" dirty="0"/>
              <a:t>Advertisements </a:t>
            </a:r>
            <a:r>
              <a:rPr lang="en-US" dirty="0" smtClean="0"/>
              <a:t>regarding the study and meetings were </a:t>
            </a:r>
            <a:r>
              <a:rPr lang="en-US" dirty="0"/>
              <a:t>placed in the local newspapers.</a:t>
            </a:r>
          </a:p>
          <a:p>
            <a:r>
              <a:rPr lang="en-US" dirty="0"/>
              <a:t>Posters </a:t>
            </a:r>
            <a:r>
              <a:rPr lang="en-US" dirty="0" smtClean="0"/>
              <a:t>regarding the study and meetings were </a:t>
            </a:r>
            <a:r>
              <a:rPr lang="en-US" dirty="0"/>
              <a:t>placed in strategic locations in the </a:t>
            </a:r>
            <a:r>
              <a:rPr lang="en-US" dirty="0" smtClean="0"/>
              <a:t>Community </a:t>
            </a:r>
            <a:r>
              <a:rPr lang="en-US" dirty="0"/>
              <a:t>of </a:t>
            </a:r>
            <a:r>
              <a:rPr lang="en-US" dirty="0" err="1" smtClean="0"/>
              <a:t>Nackawic</a:t>
            </a:r>
            <a:r>
              <a:rPr lang="en-US" dirty="0" smtClean="0"/>
              <a:t>.</a:t>
            </a:r>
            <a:endParaRPr lang="en-US" dirty="0"/>
          </a:p>
          <a:p>
            <a:endParaRPr lang="en-US" dirty="0"/>
          </a:p>
        </p:txBody>
      </p:sp>
    </p:spTree>
    <p:extLst>
      <p:ext uri="{BB962C8B-B14F-4D97-AF65-F5344CB8AC3E}">
        <p14:creationId xmlns:p14="http://schemas.microsoft.com/office/powerpoint/2010/main" val="77034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Public Consultation and Application of Procedural Fairness – </a:t>
            </a:r>
            <a:r>
              <a:rPr lang="en-US" sz="2800" dirty="0" smtClean="0"/>
              <a:t>Public Meeting #3</a:t>
            </a:r>
            <a:endParaRPr lang="en-US" sz="2800" dirty="0"/>
          </a:p>
        </p:txBody>
      </p:sp>
      <p:sp>
        <p:nvSpPr>
          <p:cNvPr id="3" name="Content Placeholder 2"/>
          <p:cNvSpPr>
            <a:spLocks noGrp="1"/>
          </p:cNvSpPr>
          <p:nvPr>
            <p:ph idx="1"/>
          </p:nvPr>
        </p:nvSpPr>
        <p:spPr/>
        <p:txBody>
          <a:bodyPr>
            <a:normAutofit fontScale="55000" lnSpcReduction="20000"/>
          </a:bodyPr>
          <a:lstStyle/>
          <a:p>
            <a:r>
              <a:rPr lang="en-US" dirty="0"/>
              <a:t>The </a:t>
            </a:r>
            <a:r>
              <a:rPr lang="en-US" dirty="0" smtClean="0"/>
              <a:t>third </a:t>
            </a:r>
            <a:r>
              <a:rPr lang="en-US" dirty="0"/>
              <a:t>public meeting in this study </a:t>
            </a:r>
            <a:r>
              <a:rPr lang="en-US" dirty="0" smtClean="0"/>
              <a:t>is being </a:t>
            </a:r>
            <a:r>
              <a:rPr lang="en-US" dirty="0"/>
              <a:t>held at </a:t>
            </a:r>
            <a:r>
              <a:rPr lang="en-US" dirty="0" smtClean="0"/>
              <a:t>Fredericton High School tonight (January 28, 2016).  </a:t>
            </a:r>
            <a:r>
              <a:rPr lang="en-US" dirty="0"/>
              <a:t>Approximately </a:t>
            </a:r>
            <a:r>
              <a:rPr lang="en-US" dirty="0" smtClean="0"/>
              <a:t>___ </a:t>
            </a:r>
            <a:r>
              <a:rPr lang="en-US" dirty="0"/>
              <a:t>members of the </a:t>
            </a:r>
            <a:r>
              <a:rPr lang="en-US" dirty="0" smtClean="0"/>
              <a:t>public are present, representing communities related to four sustainability studies.</a:t>
            </a:r>
            <a:endParaRPr lang="en-US" dirty="0"/>
          </a:p>
          <a:p>
            <a:r>
              <a:rPr lang="en-US" dirty="0" smtClean="0"/>
              <a:t>This presentation serves as an executive summary and closing comments leading up to discussion by Council and a subsequent motion and vote on the study.</a:t>
            </a:r>
            <a:endParaRPr lang="en-US" dirty="0"/>
          </a:p>
          <a:p>
            <a:r>
              <a:rPr lang="en-US" dirty="0" smtClean="0"/>
              <a:t>This presentation, </a:t>
            </a:r>
            <a:r>
              <a:rPr lang="en-US" dirty="0"/>
              <a:t>an agenda, </a:t>
            </a:r>
            <a:r>
              <a:rPr lang="en-US" dirty="0" smtClean="0"/>
              <a:t>and the superintendent monitoring report will be included on our </a:t>
            </a:r>
            <a:r>
              <a:rPr lang="en-US" dirty="0"/>
              <a:t>district website section dedicated to the study.  They </a:t>
            </a:r>
            <a:r>
              <a:rPr lang="en-US" dirty="0" smtClean="0"/>
              <a:t>will all be </a:t>
            </a:r>
            <a:r>
              <a:rPr lang="en-US" dirty="0"/>
              <a:t>included in the final </a:t>
            </a:r>
            <a:r>
              <a:rPr lang="en-US" dirty="0" smtClean="0"/>
              <a:t>report.  The official </a:t>
            </a:r>
            <a:r>
              <a:rPr lang="en-US" dirty="0"/>
              <a:t>minutes for the meeting and an audio file of the meeting will be made </a:t>
            </a:r>
            <a:r>
              <a:rPr lang="en-US" dirty="0" smtClean="0"/>
              <a:t>public, as per the monthly routine.  The minutes will be sent to the Minister, as required and once approved.</a:t>
            </a:r>
            <a:endParaRPr lang="en-US" dirty="0"/>
          </a:p>
          <a:p>
            <a:r>
              <a:rPr lang="en-US" dirty="0" smtClean="0"/>
              <a:t>The Chair will write to Minister Serge </a:t>
            </a:r>
            <a:r>
              <a:rPr lang="en-US" dirty="0" err="1" smtClean="0"/>
              <a:t>Rousselle</a:t>
            </a:r>
            <a:r>
              <a:rPr lang="en-US" dirty="0" smtClean="0"/>
              <a:t> with the motion and indicating status quo if voting for option 1, or</a:t>
            </a:r>
          </a:p>
          <a:p>
            <a:r>
              <a:rPr lang="en-US" dirty="0" smtClean="0"/>
              <a:t>The Chair will write to Minister </a:t>
            </a:r>
            <a:r>
              <a:rPr lang="en-US" dirty="0" err="1" smtClean="0"/>
              <a:t>Rousselle</a:t>
            </a:r>
            <a:r>
              <a:rPr lang="en-US" dirty="0" smtClean="0"/>
              <a:t> with the motion, the recommendation and the accompanying information package if voting for Option 2 (Requesting Investment for Repairs) or Option 3 (Requesting Approval for Closure).</a:t>
            </a:r>
          </a:p>
          <a:p>
            <a:r>
              <a:rPr lang="en-US" dirty="0" smtClean="0"/>
              <a:t>The Superintendent will write to the Parents/Guardians of the students at the </a:t>
            </a:r>
            <a:r>
              <a:rPr lang="en-US" dirty="0" err="1" smtClean="0"/>
              <a:t>Nackawic</a:t>
            </a:r>
            <a:r>
              <a:rPr lang="en-US" dirty="0" smtClean="0"/>
              <a:t> Schools  with the conclusion of the study.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 Reflections and Considerations</a:t>
            </a:r>
            <a:endParaRPr lang="en-US" sz="3200" dirty="0"/>
          </a:p>
        </p:txBody>
      </p:sp>
      <p:sp>
        <p:nvSpPr>
          <p:cNvPr id="3" name="Content Placeholder 2"/>
          <p:cNvSpPr>
            <a:spLocks noGrp="1"/>
          </p:cNvSpPr>
          <p:nvPr>
            <p:ph idx="1"/>
          </p:nvPr>
        </p:nvSpPr>
        <p:spPr/>
        <p:txBody>
          <a:bodyPr>
            <a:normAutofit/>
          </a:bodyPr>
          <a:lstStyle/>
          <a:p>
            <a:r>
              <a:rPr lang="en-US" dirty="0" smtClean="0"/>
              <a:t>DEC Members took time to review documents and ask many questions of the Superintendent.</a:t>
            </a:r>
          </a:p>
          <a:p>
            <a:r>
              <a:rPr lang="en-US" dirty="0" smtClean="0"/>
              <a:t>DEC met in a number of working sessions to continue the conversations and reflect on the information.</a:t>
            </a:r>
          </a:p>
          <a:p>
            <a:r>
              <a:rPr lang="en-US" dirty="0" smtClean="0"/>
              <a:t>DEC Members would, on occasion, contact the Superintendent with questions related to the sustainability study.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Minister’s Responsibilities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If a closure is recommended by the DEC, Minister </a:t>
            </a:r>
            <a:r>
              <a:rPr lang="en-US" dirty="0" err="1" smtClean="0"/>
              <a:t>Rousselle</a:t>
            </a:r>
            <a:r>
              <a:rPr lang="en-US" dirty="0" smtClean="0"/>
              <a:t> will review the report and assess it for procedural fairness.</a:t>
            </a:r>
          </a:p>
          <a:p>
            <a:r>
              <a:rPr lang="en-US" dirty="0" smtClean="0"/>
              <a:t>The Minister will need to reach a conclusion on the recommendation in a time frame of no less than 30 days and no longer than 60 days, as per Policy 409.</a:t>
            </a:r>
          </a:p>
          <a:p>
            <a:r>
              <a:rPr lang="en-US" dirty="0" smtClean="0"/>
              <a:t>Upon confirmation of the conclusion from the Minister, the Superintendent will write to the parents/guardians and staff at the </a:t>
            </a:r>
            <a:r>
              <a:rPr lang="en-US" dirty="0" err="1" smtClean="0"/>
              <a:t>Nackawic</a:t>
            </a:r>
            <a:r>
              <a:rPr lang="en-US" dirty="0" smtClean="0"/>
              <a:t> Schools.</a:t>
            </a:r>
            <a:endParaRPr lang="en-US" dirty="0"/>
          </a:p>
        </p:txBody>
      </p:sp>
    </p:spTree>
    <p:extLst>
      <p:ext uri="{BB962C8B-B14F-4D97-AF65-F5344CB8AC3E}">
        <p14:creationId xmlns:p14="http://schemas.microsoft.com/office/powerpoint/2010/main" val="226381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process included three public meetings, formal correspondence with parents, communications with district staff, opportunities to meet with stakeholders, electronic communication, and an overall willingness to share information publically throughout the study.  The public meetings were well attended by DEC and the Councilors also spent time in working sessions with staff to learn more about the school scenario.  The DEC had access to relevant documentation.</a:t>
            </a:r>
          </a:p>
          <a:p>
            <a:r>
              <a:rPr lang="en-US" dirty="0" smtClean="0"/>
              <a:t>The public consultation and communications were respectful throughout the study and stakeholders from the community were engaged in the process.</a:t>
            </a:r>
            <a:endParaRPr lang="en-US" dirty="0"/>
          </a:p>
        </p:txBody>
      </p:sp>
    </p:spTree>
    <p:extLst>
      <p:ext uri="{BB962C8B-B14F-4D97-AF65-F5344CB8AC3E}">
        <p14:creationId xmlns:p14="http://schemas.microsoft.com/office/powerpoint/2010/main" val="330652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three possible outcomes were described to those who participated in the study, including the possibility of:</a:t>
            </a:r>
          </a:p>
          <a:p>
            <a:pPr lvl="1"/>
            <a:r>
              <a:rPr lang="en-US" dirty="0" smtClean="0"/>
              <a:t>A DEC vote for Status Quo</a:t>
            </a:r>
          </a:p>
          <a:p>
            <a:pPr lvl="1"/>
            <a:r>
              <a:rPr lang="en-US" dirty="0" smtClean="0"/>
              <a:t>A DEC vote to recommend investment in the school(s) to repair it (them)</a:t>
            </a:r>
          </a:p>
          <a:p>
            <a:pPr lvl="1"/>
            <a:r>
              <a:rPr lang="en-US" dirty="0" smtClean="0"/>
              <a:t>A DEC vote to recommend closing the school(s) and moving the students to another location for their schooling</a:t>
            </a:r>
          </a:p>
          <a:p>
            <a:r>
              <a:rPr lang="en-US" dirty="0" smtClean="0"/>
              <a:t>Recommendations from above would go to the Minister of Education and Early Childhood Development.</a:t>
            </a:r>
          </a:p>
          <a:p>
            <a:r>
              <a:rPr lang="en-US" dirty="0" smtClean="0"/>
              <a:t>If there was a vote to recommend closure of </a:t>
            </a:r>
            <a:r>
              <a:rPr lang="en-US" dirty="0"/>
              <a:t>a</a:t>
            </a:r>
            <a:r>
              <a:rPr lang="en-US" dirty="0" smtClean="0"/>
              <a:t> school, it was understood that the options included:</a:t>
            </a:r>
          </a:p>
          <a:p>
            <a:pPr lvl="1"/>
            <a:r>
              <a:rPr lang="en-US" dirty="0" smtClean="0"/>
              <a:t>Move the students from </a:t>
            </a:r>
            <a:r>
              <a:rPr lang="en-US" dirty="0" err="1" smtClean="0"/>
              <a:t>Nackawic</a:t>
            </a:r>
            <a:r>
              <a:rPr lang="en-US" dirty="0" smtClean="0"/>
              <a:t> Elementary School to </a:t>
            </a:r>
            <a:r>
              <a:rPr lang="en-US" dirty="0" err="1" smtClean="0"/>
              <a:t>Nackawic</a:t>
            </a:r>
            <a:r>
              <a:rPr lang="en-US" dirty="0" smtClean="0"/>
              <a:t> Middle School, forming a K-8 setting (with or without students from Millville Elementary School, pending the outcome of that sustainability study)</a:t>
            </a:r>
          </a:p>
          <a:p>
            <a:pPr lvl="1"/>
            <a:r>
              <a:rPr lang="en-US" dirty="0" smtClean="0"/>
              <a:t>Move the students from </a:t>
            </a:r>
            <a:r>
              <a:rPr lang="en-US" dirty="0" err="1" smtClean="0"/>
              <a:t>Nackawic</a:t>
            </a:r>
            <a:r>
              <a:rPr lang="en-US" dirty="0" smtClean="0"/>
              <a:t> Middle School to </a:t>
            </a:r>
            <a:r>
              <a:rPr lang="en-US" dirty="0" err="1" smtClean="0"/>
              <a:t>Nackawic</a:t>
            </a:r>
            <a:r>
              <a:rPr lang="en-US" dirty="0" smtClean="0"/>
              <a:t> High School, forming a 6-12 setting.  </a:t>
            </a:r>
            <a:endParaRPr lang="en-US" dirty="0"/>
          </a:p>
        </p:txBody>
      </p:sp>
    </p:spTree>
    <p:extLst>
      <p:ext uri="{BB962C8B-B14F-4D97-AF65-F5344CB8AC3E}">
        <p14:creationId xmlns:p14="http://schemas.microsoft.com/office/powerpoint/2010/main" val="2691188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Consultation and Application of Procedural Fairness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Minister of Education and Early Childhood Development was informed of the intention to study the </a:t>
            </a:r>
            <a:r>
              <a:rPr lang="en-US" dirty="0" err="1" smtClean="0"/>
              <a:t>Nackawic</a:t>
            </a:r>
            <a:r>
              <a:rPr lang="en-US" dirty="0" smtClean="0"/>
              <a:t> School Cluster, in writing on May 26, 2015.</a:t>
            </a:r>
          </a:p>
          <a:p>
            <a:r>
              <a:rPr lang="en-US" dirty="0" smtClean="0"/>
              <a:t>The Superintendent wrote formally to parents of the </a:t>
            </a:r>
            <a:r>
              <a:rPr lang="en-US" dirty="0" err="1" smtClean="0"/>
              <a:t>Nackawic</a:t>
            </a:r>
            <a:r>
              <a:rPr lang="en-US" dirty="0" smtClean="0"/>
              <a:t> schools eight times between May, 2015 and January, 2016, the duration of the study.  These letters kept the parent population and others stakeholders apprised of the study process.</a:t>
            </a:r>
          </a:p>
          <a:p>
            <a:r>
              <a:rPr lang="en-US" dirty="0" smtClean="0"/>
              <a:t>A formal timeline was also provided to the parent population and stakeholders.</a:t>
            </a:r>
          </a:p>
          <a:p>
            <a:r>
              <a:rPr lang="en-US" dirty="0" smtClean="0"/>
              <a:t>Each of these documents are available publically and are a part of the final report (submitted to the Minister if Status Quo is not the outcome).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Consultation and Application of Procedural Fairness</a:t>
            </a:r>
          </a:p>
        </p:txBody>
      </p:sp>
      <p:sp>
        <p:nvSpPr>
          <p:cNvPr id="3" name="Content Placeholder 2"/>
          <p:cNvSpPr>
            <a:spLocks noGrp="1"/>
          </p:cNvSpPr>
          <p:nvPr>
            <p:ph idx="1"/>
          </p:nvPr>
        </p:nvSpPr>
        <p:spPr/>
        <p:txBody>
          <a:bodyPr/>
          <a:lstStyle/>
          <a:p>
            <a:r>
              <a:rPr lang="en-US" dirty="0" smtClean="0"/>
              <a:t>Documentation (requested and otherwise developed) that provided relevant information about the </a:t>
            </a:r>
            <a:r>
              <a:rPr lang="en-US" dirty="0" err="1" smtClean="0"/>
              <a:t>Nackawic</a:t>
            </a:r>
            <a:r>
              <a:rPr lang="en-US" dirty="0" smtClean="0"/>
              <a:t> schools (and some neighboring schools) was shared publically.  A number of these documents are a part of the final report.</a:t>
            </a:r>
          </a:p>
          <a:p>
            <a:r>
              <a:rPr lang="en-US" dirty="0"/>
              <a:t>These documents were used as a basis for study by DEC members and as a catalyst for </a:t>
            </a:r>
            <a:r>
              <a:rPr lang="en-US" dirty="0" smtClean="0"/>
              <a:t>conversation.</a:t>
            </a:r>
            <a:endParaRPr lang="en-US" dirty="0"/>
          </a:p>
          <a:p>
            <a:pPr marL="0" indent="0">
              <a:buNone/>
            </a:pPr>
            <a:endParaRPr lang="en-US" dirty="0"/>
          </a:p>
        </p:txBody>
      </p:sp>
    </p:spTree>
    <p:extLst>
      <p:ext uri="{BB962C8B-B14F-4D97-AF65-F5344CB8AC3E}">
        <p14:creationId xmlns:p14="http://schemas.microsoft.com/office/powerpoint/2010/main" val="154431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92500"/>
          </a:bodyPr>
          <a:lstStyle/>
          <a:p>
            <a:r>
              <a:rPr lang="en-US" dirty="0" smtClean="0"/>
              <a:t>The first public meeting in this study was held at </a:t>
            </a:r>
            <a:r>
              <a:rPr lang="en-US" dirty="0" err="1" smtClean="0"/>
              <a:t>Nackawic</a:t>
            </a:r>
            <a:r>
              <a:rPr lang="en-US" dirty="0" smtClean="0"/>
              <a:t> Middle School on September 29, 2015.  Approximately 122 members of the community attended.</a:t>
            </a:r>
          </a:p>
          <a:p>
            <a:r>
              <a:rPr lang="en-US" dirty="0" smtClean="0"/>
              <a:t>The Superintendent presented the sustainability study process as well as pertinent information as outlined in Section 6.4.4 of Policy 409.</a:t>
            </a:r>
          </a:p>
          <a:p>
            <a:r>
              <a:rPr lang="en-US" dirty="0" smtClean="0"/>
              <a:t>This presentation, an agenda, notes for the meeting and an audio file of the meeting were made public through a district website section dedicated to the study.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fontScale="85000" lnSpcReduction="10000"/>
          </a:bodyPr>
          <a:lstStyle/>
          <a:p>
            <a:pPr lvl="1"/>
            <a:r>
              <a:rPr lang="en-US" dirty="0" smtClean="0"/>
              <a:t>Enrolment and Functional Capacity</a:t>
            </a:r>
          </a:p>
          <a:p>
            <a:pPr lvl="2"/>
            <a:r>
              <a:rPr lang="en-US" dirty="0" smtClean="0"/>
              <a:t>September 30, 2015, enrolment of </a:t>
            </a:r>
            <a:r>
              <a:rPr lang="en-US" dirty="0" err="1" smtClean="0"/>
              <a:t>Nackawic</a:t>
            </a:r>
            <a:r>
              <a:rPr lang="en-US" dirty="0" smtClean="0"/>
              <a:t> Elementary School (NES) is 208 students (12 classes), </a:t>
            </a:r>
            <a:r>
              <a:rPr lang="en-US" dirty="0" err="1" smtClean="0"/>
              <a:t>Nackawic</a:t>
            </a:r>
            <a:r>
              <a:rPr lang="en-US" dirty="0" smtClean="0"/>
              <a:t> Middle School (NMS) is 147 students (8 classes), and </a:t>
            </a:r>
            <a:r>
              <a:rPr lang="en-US" dirty="0" err="1" smtClean="0"/>
              <a:t>Nackawic</a:t>
            </a:r>
            <a:r>
              <a:rPr lang="en-US" dirty="0" smtClean="0"/>
              <a:t> High School is 264 students.  Enrolment at the three schools is projected to decline.</a:t>
            </a:r>
          </a:p>
          <a:p>
            <a:pPr lvl="2"/>
            <a:r>
              <a:rPr lang="en-US" dirty="0" smtClean="0"/>
              <a:t>Projected enrolment of the scenarios would see NHS as 6-12 at 397, NMS as K-8 with NES only at 337 and NMS as K-8 with MES+NES at 365, for 2016-17.</a:t>
            </a:r>
          </a:p>
          <a:p>
            <a:pPr lvl="2"/>
            <a:r>
              <a:rPr lang="en-US" dirty="0" smtClean="0"/>
              <a:t>NMS could accommodate the students from NES and MES with a temporary addition (modular classroom(s)) or permanent addition and would require the addition of a playground.  NHS could accommodate the students from NMS with the repair of the damaged wing and the addition of 3-4 classrooms.  In either scenario, adjustments are necessary for the receiving school.</a:t>
            </a:r>
          </a:p>
          <a:p>
            <a:pPr lvl="1"/>
            <a:endParaRPr lang="en-US" dirty="0" smtClean="0"/>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Public Consultation and Application of Procedural Fairness – Public Meeting #1</a:t>
            </a:r>
          </a:p>
        </p:txBody>
      </p:sp>
      <p:sp>
        <p:nvSpPr>
          <p:cNvPr id="3" name="Content Placeholder 2"/>
          <p:cNvSpPr>
            <a:spLocks noGrp="1"/>
          </p:cNvSpPr>
          <p:nvPr>
            <p:ph idx="1"/>
          </p:nvPr>
        </p:nvSpPr>
        <p:spPr/>
        <p:txBody>
          <a:bodyPr>
            <a:normAutofit lnSpcReduction="10000"/>
          </a:bodyPr>
          <a:lstStyle/>
          <a:p>
            <a:r>
              <a:rPr lang="en-US" dirty="0" smtClean="0"/>
              <a:t>Enrolment and Functional Capacity</a:t>
            </a:r>
          </a:p>
          <a:p>
            <a:pPr lvl="2"/>
            <a:r>
              <a:rPr lang="en-US" dirty="0"/>
              <a:t>Current Functional Capacities of </a:t>
            </a:r>
            <a:r>
              <a:rPr lang="en-US" dirty="0" smtClean="0"/>
              <a:t>66.7</a:t>
            </a:r>
            <a:r>
              <a:rPr lang="en-US" dirty="0"/>
              <a:t>% (NES) and 29.8% (NMS) </a:t>
            </a:r>
            <a:r>
              <a:rPr lang="en-US" dirty="0" smtClean="0"/>
              <a:t>and 45.5% (NHS) would </a:t>
            </a:r>
            <a:r>
              <a:rPr lang="en-US" dirty="0"/>
              <a:t>become </a:t>
            </a:r>
            <a:r>
              <a:rPr lang="en-US" dirty="0" smtClean="0"/>
              <a:t>68.4% for NHS as 6-12, 76.2% for NMS with NES only and </a:t>
            </a:r>
            <a:r>
              <a:rPr lang="en-US" dirty="0"/>
              <a:t>82.6% for </a:t>
            </a:r>
            <a:r>
              <a:rPr lang="en-US" dirty="0" smtClean="0"/>
              <a:t>NMS with NES+MES, </a:t>
            </a:r>
            <a:r>
              <a:rPr lang="en-US" dirty="0"/>
              <a:t>based on enrolment projections.</a:t>
            </a:r>
          </a:p>
          <a:p>
            <a:pPr lvl="2"/>
            <a:r>
              <a:rPr lang="en-US" dirty="0"/>
              <a:t>NOTE:  Some numbers used throughout the study were from September, 2014 enrolment where other numbers used were from September, 2015; this was due to the timing of the presentation and document creation.</a:t>
            </a:r>
          </a:p>
          <a:p>
            <a:pPr lvl="2"/>
            <a:r>
              <a:rPr lang="en-US" dirty="0"/>
              <a:t>NOTE:  </a:t>
            </a:r>
            <a:r>
              <a:rPr lang="en-US" dirty="0" smtClean="0"/>
              <a:t>Currently, there are out-of-catchment students in NES and MES.</a:t>
            </a:r>
            <a:endParaRPr lang="en-US" dirty="0"/>
          </a:p>
          <a:p>
            <a:endParaRPr lang="en-US" dirty="0"/>
          </a:p>
        </p:txBody>
      </p:sp>
    </p:spTree>
    <p:extLst>
      <p:ext uri="{BB962C8B-B14F-4D97-AF65-F5344CB8AC3E}">
        <p14:creationId xmlns:p14="http://schemas.microsoft.com/office/powerpoint/2010/main" val="12927165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496433898C72488CA2D7CCC87E5D31" ma:contentTypeVersion="0" ma:contentTypeDescription="Create a new document." ma:contentTypeScope="" ma:versionID="0227edcd45d92ac128d82f346cb1bdd5">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E126D6-4D9B-468F-BD46-DEA6325658BA}"/>
</file>

<file path=customXml/itemProps2.xml><?xml version="1.0" encoding="utf-8"?>
<ds:datastoreItem xmlns:ds="http://schemas.openxmlformats.org/officeDocument/2006/customXml" ds:itemID="{E8D1178C-A4BC-4BAE-A483-3D24C0B2BAC9}"/>
</file>

<file path=customXml/itemProps3.xml><?xml version="1.0" encoding="utf-8"?>
<ds:datastoreItem xmlns:ds="http://schemas.openxmlformats.org/officeDocument/2006/customXml" ds:itemID="{8B26A9D0-903D-4C5A-9EFB-49784BF41E97}"/>
</file>

<file path=docProps/app.xml><?xml version="1.0" encoding="utf-8"?>
<Properties xmlns="http://schemas.openxmlformats.org/officeDocument/2006/extended-properties" xmlns:vt="http://schemas.openxmlformats.org/officeDocument/2006/docPropsVTypes">
  <Template>Organic</Template>
  <TotalTime>770</TotalTime>
  <Words>3060</Words>
  <Application>Microsoft Office PowerPoint</Application>
  <PresentationFormat>On-screen Show (4:3)</PresentationFormat>
  <Paragraphs>126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Garamond</vt:lpstr>
      <vt:lpstr>Organic</vt:lpstr>
      <vt:lpstr>Anglophone West School District Education Council</vt:lpstr>
      <vt:lpstr>Executive Summary</vt:lpstr>
      <vt:lpstr>Executive Summary</vt:lpstr>
      <vt:lpstr>Executive Summary</vt:lpstr>
      <vt:lpstr>Public Consultation and Application of Procedural Fairness</vt:lpstr>
      <vt:lpstr>Public Consultation and Application of Procedural Fairness</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#1</vt:lpstr>
      <vt:lpstr>Public Consultation and Application of Procedural Fairness – Public Meeting #2</vt:lpstr>
      <vt:lpstr>Public Consultation and Application of Procedural Fairness – Opportunities to Engage</vt:lpstr>
      <vt:lpstr>Public Consultation and Application of Procedural Fairness – Public Meeting #3</vt:lpstr>
      <vt:lpstr>DEC Reflections and Considerations</vt:lpstr>
      <vt:lpstr>Minister’s Responsibilities</vt:lpstr>
    </vt:vector>
  </TitlesOfParts>
  <Company>District 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17 Education Council</dc:title>
  <dc:creator>David McTimoney</dc:creator>
  <cp:lastModifiedBy>Clark-Caterini , Carol    (ASD-W)</cp:lastModifiedBy>
  <cp:revision>69</cp:revision>
  <cp:lastPrinted>2016-01-27T22:19:31Z</cp:lastPrinted>
  <dcterms:created xsi:type="dcterms:W3CDTF">2011-11-22T20:24:10Z</dcterms:created>
  <dcterms:modified xsi:type="dcterms:W3CDTF">2016-01-28T12:49:46Z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0x01010080496433898C72488CA2D7CCC87E5D31</vt:lpwstr>
  </property>
</Properties>
</file>